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27"/>
  </p:notesMasterIdLst>
  <p:sldIdLst>
    <p:sldId id="541" r:id="rId2"/>
    <p:sldId id="542" r:id="rId3"/>
    <p:sldId id="543" r:id="rId4"/>
    <p:sldId id="570" r:id="rId5"/>
    <p:sldId id="544" r:id="rId6"/>
    <p:sldId id="547" r:id="rId7"/>
    <p:sldId id="569" r:id="rId8"/>
    <p:sldId id="545" r:id="rId9"/>
    <p:sldId id="551" r:id="rId10"/>
    <p:sldId id="552" r:id="rId11"/>
    <p:sldId id="550" r:id="rId12"/>
    <p:sldId id="553" r:id="rId13"/>
    <p:sldId id="567" r:id="rId14"/>
    <p:sldId id="571" r:id="rId15"/>
    <p:sldId id="561" r:id="rId16"/>
    <p:sldId id="554" r:id="rId17"/>
    <p:sldId id="555" r:id="rId18"/>
    <p:sldId id="556" r:id="rId19"/>
    <p:sldId id="557" r:id="rId20"/>
    <p:sldId id="558" r:id="rId21"/>
    <p:sldId id="562" r:id="rId22"/>
    <p:sldId id="559" r:id="rId23"/>
    <p:sldId id="560" r:id="rId24"/>
    <p:sldId id="568" r:id="rId25"/>
    <p:sldId id="566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1" d="100"/>
          <a:sy n="51" d="100"/>
        </p:scale>
        <p:origin x="-1302" y="-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C4460-42F7-4F1D-B39F-F593EA95876C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6A707-2565-42C9-BC44-601A1EC67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076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95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74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138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159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381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128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967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516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15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112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52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7/19/2022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888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11" Type="http://schemas.openxmlformats.org/officeDocument/2006/relationships/image" Target="../media/image33.pn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3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3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pire State Building to light up; Indian flag to be hoisted at Times  Square for the first time in history on Aug 15, New York City - Times of  India Trav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1478" y="0"/>
            <a:ext cx="139834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rom India with Lo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061" y="1085850"/>
            <a:ext cx="76200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3" descr="http://www.myvestige.com/user/images/vestige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277"/>
            <a:ext cx="1324947" cy="98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703" y="243930"/>
            <a:ext cx="3609504" cy="72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40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Circle of Life India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11347" cy="6811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477" y="-1"/>
            <a:ext cx="6408607" cy="68113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570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tudy identifies 'quick and simple' test for salt levels in f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5937724" cy="397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What Is Activated Charcoal Good For? 8 Healthy Uses — And 3 You Can Sk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724" y="1"/>
            <a:ext cx="6254276" cy="397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4841"/>
            <a:ext cx="6115235" cy="2883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235" y="3977722"/>
            <a:ext cx="6076765" cy="288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345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3D Model 14th Century Southern Spanish (Andalusia) Farming Estate, includes estate house (cortijo), small house (cortijillo or rancho), servant house, late Roman barn, tool barn, shed, courtyard walls and animal pens; Low Resolution (whitewash stucco over stone, terra-cotta tile roof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3896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690" y="130630"/>
            <a:ext cx="3799396" cy="6727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046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3216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 descr="What are the Tridoshas (Vayu, Pitta, and Kapha)..? - Atharva Ayurveda &amp;  Panchakarma Cent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1698"/>
            <a:ext cx="12192000" cy="35363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82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12192000" cy="4724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http://lotuswellbeing.in/images/life-scien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2362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3048001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Ocean</a:t>
            </a:r>
            <a:r>
              <a:rPr lang="en-US" sz="7200" dirty="0" smtClean="0">
                <a:solidFill>
                  <a:srgbClr val="002060"/>
                </a:solidFill>
              </a:rPr>
              <a:t> </a:t>
            </a:r>
            <a:r>
              <a:rPr lang="en-US" sz="7200" dirty="0" smtClean="0">
                <a:solidFill>
                  <a:srgbClr val="002060"/>
                </a:solidFill>
                <a:latin typeface="Lucida Calligraphy" pitchFamily="66" charset="0"/>
              </a:rPr>
              <a:t>of</a:t>
            </a:r>
            <a:r>
              <a:rPr lang="en-US" sz="7200" dirty="0" smtClean="0">
                <a:solidFill>
                  <a:srgbClr val="002060"/>
                </a:solidFill>
              </a:rPr>
              <a:t> </a:t>
            </a:r>
            <a:r>
              <a:rPr lang="en-US" sz="72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Wisdom</a:t>
            </a:r>
            <a:endParaRPr lang="en-US" sz="7200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0283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lotuswellbeing.in/images/life-scie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82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1828800"/>
            <a:ext cx="121920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002060"/>
                </a:solidFill>
                <a:latin typeface="Lucida Calligraphy" pitchFamily="66" charset="0"/>
              </a:rPr>
              <a:t>Influence of Vedic Culture</a:t>
            </a:r>
          </a:p>
        </p:txBody>
      </p:sp>
      <p:pic>
        <p:nvPicPr>
          <p:cNvPr id="10" name="Picture 9" descr="http://dspace-local.library.cornell.edu/web_archive/explore.cornell.edu/feature_wason/img/bio_shi/hu_shi_1944_lg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400" y="2657476"/>
            <a:ext cx="3363167" cy="366712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049486" y="2590800"/>
            <a:ext cx="7993226" cy="51054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en-US" sz="4400" b="1" dirty="0" smtClean="0"/>
              <a:t>“India </a:t>
            </a:r>
            <a:r>
              <a:rPr lang="en-US" sz="4400" dirty="0" smtClean="0"/>
              <a:t>conquered and dominated China culturally for 20 centuries without ever having to send a single soldier across her border.”</a:t>
            </a:r>
            <a:endParaRPr lang="en-US" sz="4400" i="1" dirty="0" smtClean="0"/>
          </a:p>
          <a:p>
            <a:pPr>
              <a:buFont typeface="Arial" pitchFamily="34" charset="0"/>
              <a:buNone/>
              <a:defRPr/>
            </a:pPr>
            <a:r>
              <a:rPr lang="en-US" sz="3400" i="1" dirty="0" smtClean="0"/>
              <a:t>    </a:t>
            </a:r>
            <a:r>
              <a:rPr lang="en-US" sz="2800" b="1" i="1" u="sng" dirty="0" smtClean="0"/>
              <a:t>Hu Shih, former Ambassador of    China to USA</a:t>
            </a:r>
            <a:endParaRPr lang="en-US" sz="2800" b="1" dirty="0" smtClean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0026"/>
            <a:ext cx="1219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>
                <a:latin typeface="Calibri" pitchFamily="34" charset="0"/>
              </a:rPr>
              <a:t>http://qna.rediff.com/questions-and-answers/hu-shih-former-ambassador-of-china-to-usa-said/18671365/answers</a:t>
            </a:r>
          </a:p>
        </p:txBody>
      </p:sp>
    </p:spTree>
    <p:extLst>
      <p:ext uri="{BB962C8B-B14F-4D97-AF65-F5344CB8AC3E}">
        <p14:creationId xmlns:p14="http://schemas.microsoft.com/office/powerpoint/2010/main" val="392654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ndian Sunset Pictures | Download Free Images on Unspla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53338" y="5382204"/>
            <a:ext cx="76386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Stencil" pitchFamily="82" charset="0"/>
              </a:rPr>
              <a:t>We are the sunrise people,</a:t>
            </a:r>
          </a:p>
          <a:p>
            <a:pPr algn="ctr"/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Stencil" pitchFamily="82" charset="0"/>
              </a:rPr>
              <a:t>Good morning is our song!</a:t>
            </a:r>
            <a:endParaRPr lang="en-US" sz="4000" dirty="0">
              <a:solidFill>
                <a:schemeClr val="accent2">
                  <a:lumMod val="50000"/>
                </a:schemeClr>
              </a:solidFill>
              <a:latin typeface="Stencil" pitchFamily="82" charset="0"/>
            </a:endParaRPr>
          </a:p>
        </p:txBody>
      </p:sp>
      <p:pic>
        <p:nvPicPr>
          <p:cNvPr id="4" name="Picture 13" descr="http://www.myvestige.com/user/images/vestige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277"/>
            <a:ext cx="1324947" cy="98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703" y="243930"/>
            <a:ext cx="3609504" cy="72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94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1339743"/>
              </p:ext>
            </p:extLst>
          </p:nvPr>
        </p:nvGraphicFramePr>
        <p:xfrm>
          <a:off x="0" y="652686"/>
          <a:ext cx="11988799" cy="6553886"/>
        </p:xfrm>
        <a:graphic>
          <a:graphicData uri="http://schemas.openxmlformats.org/drawingml/2006/table">
            <a:tbl>
              <a:tblPr/>
              <a:tblGrid>
                <a:gridCol w="1665111"/>
                <a:gridCol w="4837288"/>
                <a:gridCol w="54864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Sr. No.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C85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85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Types of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Chikitsa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C85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85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Treatment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C85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85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1 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C85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Kayachikitsa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C85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General Medicine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C85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577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2 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Shalakyatantra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Opthalmology </a:t>
                      </a:r>
                      <a:endParaRPr lang="en-US" sz="2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7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3 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Shalyatantra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Surgery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7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4 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Agada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Tantra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Toxicology </a:t>
                      </a:r>
                      <a:endParaRPr lang="en-US" sz="24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7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5 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Bhutvidya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Psychiatrics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70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6 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Vajeekaran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Diseases of genital organs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58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7 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Kumaryabhyatrya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tantra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Pediatrics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6285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8 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C85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kern="1200" dirty="0" err="1" smtClean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Rasayana</a:t>
                      </a:r>
                      <a:r>
                        <a:rPr lang="en-US" sz="4000" b="1" kern="1200" dirty="0" smtClean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4000" b="1" kern="1200" dirty="0" err="1" smtClean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Chikitsa</a:t>
                      </a:r>
                      <a:r>
                        <a:rPr lang="en-US" sz="4000" b="1" kern="1200" dirty="0" smtClean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 </a:t>
                      </a:r>
                      <a:endParaRPr lang="en-US" sz="4000" b="1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C85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Geriatrics</a:t>
                      </a:r>
                      <a:r>
                        <a:rPr lang="en-US" sz="3200" b="1" kern="1200" dirty="0" smtClean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200" dirty="0" smtClean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(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Constantia"/>
                          <a:ea typeface="Times New Roman"/>
                          <a:cs typeface="Arial"/>
                        </a:rPr>
                        <a:t>Science of Anti-aging)</a:t>
                      </a:r>
                      <a:endParaRPr lang="en-US" sz="3200" b="1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5147" marR="115147" marT="43173" marB="4317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C85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Oval 7"/>
          <p:cNvSpPr/>
          <p:nvPr/>
        </p:nvSpPr>
        <p:spPr>
          <a:xfrm>
            <a:off x="1422400" y="5262465"/>
            <a:ext cx="5015722" cy="141825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1"/>
            <a:ext cx="121919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Calibri" pitchFamily="34" charset="0"/>
              </a:rPr>
              <a:t>8 Branches of Ayurveda – </a:t>
            </a:r>
            <a:r>
              <a:rPr lang="en-US" sz="3200" b="1" dirty="0" err="1">
                <a:latin typeface="Calibri" pitchFamily="34" charset="0"/>
              </a:rPr>
              <a:t>Ashtang</a:t>
            </a:r>
            <a:r>
              <a:rPr lang="en-US" sz="3200" b="1" dirty="0">
                <a:latin typeface="Calibri" pitchFamily="34" charset="0"/>
              </a:rPr>
              <a:t> Ayurveda</a:t>
            </a:r>
          </a:p>
        </p:txBody>
      </p:sp>
    </p:spTree>
    <p:extLst>
      <p:ext uri="{BB962C8B-B14F-4D97-AF65-F5344CB8AC3E}">
        <p14:creationId xmlns:p14="http://schemas.microsoft.com/office/powerpoint/2010/main" val="95540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5BA2B0-211F-4C6F-8C70-A4CF02632541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-5409"/>
            <a:ext cx="12192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 err="1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Rasayan</a:t>
            </a:r>
            <a:r>
              <a:rPr lang="en-US" sz="6000" b="1" dirty="0"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Properties</a:t>
            </a:r>
            <a:endParaRPr lang="en-US" sz="6000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77831" name="Content Placeholder 2"/>
          <p:cNvSpPr txBox="1">
            <a:spLocks/>
          </p:cNvSpPr>
          <p:nvPr/>
        </p:nvSpPr>
        <p:spPr bwMode="auto">
          <a:xfrm>
            <a:off x="4124130" y="892629"/>
            <a:ext cx="6705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Ø"/>
            </a:pPr>
            <a:r>
              <a:rPr lang="en-GB" sz="4000" b="1" dirty="0" smtClean="0">
                <a:solidFill>
                  <a:srgbClr val="190909"/>
                </a:solidFill>
                <a:latin typeface="Calibri" pitchFamily="34" charset="0"/>
              </a:rPr>
              <a:t>Antioxidant </a:t>
            </a:r>
            <a:endParaRPr lang="en-GB" sz="4000" b="1" dirty="0">
              <a:solidFill>
                <a:srgbClr val="190909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Ø"/>
            </a:pPr>
            <a:r>
              <a:rPr lang="en-GB" sz="4000" b="1" dirty="0">
                <a:solidFill>
                  <a:srgbClr val="190909"/>
                </a:solidFill>
                <a:latin typeface="Calibri" pitchFamily="34" charset="0"/>
              </a:rPr>
              <a:t>Nutritive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Ø"/>
            </a:pPr>
            <a:r>
              <a:rPr lang="en-GB" sz="4000" b="1" dirty="0" err="1">
                <a:solidFill>
                  <a:srgbClr val="190909"/>
                </a:solidFill>
                <a:latin typeface="Calibri" pitchFamily="34" charset="0"/>
              </a:rPr>
              <a:t>Adaptogenic</a:t>
            </a:r>
            <a:endParaRPr lang="en-GB" sz="4000" b="1" dirty="0">
              <a:solidFill>
                <a:srgbClr val="190909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Ø"/>
            </a:pPr>
            <a:r>
              <a:rPr lang="en-GB" sz="4000" b="1" dirty="0" err="1">
                <a:solidFill>
                  <a:srgbClr val="190909"/>
                </a:solidFill>
                <a:latin typeface="Calibri" pitchFamily="34" charset="0"/>
              </a:rPr>
              <a:t>Immunomodulatory</a:t>
            </a:r>
            <a:endParaRPr lang="en-GB" sz="4000" b="1" dirty="0">
              <a:solidFill>
                <a:srgbClr val="190909"/>
              </a:solidFill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Ø"/>
            </a:pPr>
            <a:r>
              <a:rPr lang="en-GB" sz="4000" b="1" dirty="0" smtClean="0">
                <a:solidFill>
                  <a:srgbClr val="190909"/>
                </a:solidFill>
                <a:latin typeface="Calibri" pitchFamily="34" charset="0"/>
              </a:rPr>
              <a:t>Anti-Aging</a:t>
            </a:r>
            <a:endParaRPr lang="en-GB" sz="4000" b="1" dirty="0">
              <a:latin typeface="Calibri" pitchFamily="34" charset="0"/>
            </a:endParaRPr>
          </a:p>
        </p:txBody>
      </p:sp>
      <p:sp>
        <p:nvSpPr>
          <p:cNvPr id="77832" name="Content Placeholder 2"/>
          <p:cNvSpPr>
            <a:spLocks noGrp="1"/>
          </p:cNvSpPr>
          <p:nvPr>
            <p:ph idx="1"/>
          </p:nvPr>
        </p:nvSpPr>
        <p:spPr>
          <a:xfrm>
            <a:off x="711200" y="4289751"/>
            <a:ext cx="11480800" cy="2819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40000"/>
              </a:spcAft>
              <a:buClr>
                <a:srgbClr val="FF0000"/>
              </a:buClr>
              <a:buSzPct val="70000"/>
              <a:buFont typeface="Wingdings" pitchFamily="2" charset="2"/>
              <a:buChar char="Ø"/>
            </a:pPr>
            <a:r>
              <a:rPr lang="en-GB" sz="2000" dirty="0" smtClean="0"/>
              <a:t>Nourishes and maintains the cell life (</a:t>
            </a:r>
            <a:r>
              <a:rPr lang="en-GB" sz="2000" dirty="0" err="1" smtClean="0"/>
              <a:t>Neutraceutical</a:t>
            </a:r>
            <a:r>
              <a:rPr lang="en-GB" sz="2000" dirty="0" smtClean="0"/>
              <a:t> action).</a:t>
            </a:r>
          </a:p>
          <a:p>
            <a:pPr eaLnBrk="1" hangingPunct="1">
              <a:lnSpc>
                <a:spcPct val="80000"/>
              </a:lnSpc>
              <a:spcAft>
                <a:spcPct val="40000"/>
              </a:spcAft>
              <a:buClr>
                <a:srgbClr val="FF0000"/>
              </a:buClr>
              <a:buSzPct val="70000"/>
              <a:buFont typeface="Wingdings" pitchFamily="2" charset="2"/>
              <a:buChar char="Ø"/>
            </a:pPr>
            <a:r>
              <a:rPr lang="en-GB" sz="2000" dirty="0" smtClean="0"/>
              <a:t>Encourages the growth of new cells (Regenerative action).</a:t>
            </a:r>
          </a:p>
          <a:p>
            <a:pPr eaLnBrk="1" hangingPunct="1">
              <a:lnSpc>
                <a:spcPct val="80000"/>
              </a:lnSpc>
              <a:spcAft>
                <a:spcPct val="40000"/>
              </a:spcAft>
              <a:buClr>
                <a:srgbClr val="FF0000"/>
              </a:buClr>
              <a:buSzPct val="70000"/>
              <a:buFont typeface="Wingdings" pitchFamily="2" charset="2"/>
              <a:buChar char="Ø"/>
            </a:pPr>
            <a:r>
              <a:rPr lang="en-GB" sz="2000" dirty="0" smtClean="0"/>
              <a:t>Prevents recurrent infection, expelling the damaged cells (</a:t>
            </a:r>
            <a:r>
              <a:rPr lang="en-GB" sz="1400" dirty="0" err="1" smtClean="0"/>
              <a:t>Immunomodulatory</a:t>
            </a:r>
            <a:r>
              <a:rPr lang="en-GB" sz="1400" dirty="0" smtClean="0"/>
              <a:t> action</a:t>
            </a:r>
            <a:r>
              <a:rPr lang="en-GB" sz="2000" dirty="0" smtClean="0"/>
              <a:t>).</a:t>
            </a:r>
          </a:p>
          <a:p>
            <a:pPr eaLnBrk="1" hangingPunct="1">
              <a:lnSpc>
                <a:spcPct val="80000"/>
              </a:lnSpc>
              <a:spcAft>
                <a:spcPct val="40000"/>
              </a:spcAft>
              <a:buClr>
                <a:srgbClr val="FF0000"/>
              </a:buClr>
              <a:buSzPct val="70000"/>
              <a:buFont typeface="Wingdings" pitchFamily="2" charset="2"/>
              <a:buChar char="Ø"/>
            </a:pPr>
            <a:r>
              <a:rPr lang="en-GB" sz="2000" dirty="0" smtClean="0"/>
              <a:t>Eliminates the toxic metabolites and pollutants (Antioxidant action).</a:t>
            </a:r>
          </a:p>
          <a:p>
            <a:pPr eaLnBrk="1" hangingPunct="1">
              <a:lnSpc>
                <a:spcPct val="80000"/>
              </a:lnSpc>
              <a:spcAft>
                <a:spcPct val="40000"/>
              </a:spcAft>
              <a:buClr>
                <a:srgbClr val="FF0000"/>
              </a:buClr>
              <a:buSzPct val="70000"/>
              <a:buFont typeface="Wingdings" pitchFamily="2" charset="2"/>
              <a:buChar char="Ø"/>
            </a:pPr>
            <a:r>
              <a:rPr lang="en-GB" sz="2000" dirty="0" smtClean="0"/>
              <a:t>Maintains the balance between mind and body (</a:t>
            </a:r>
            <a:r>
              <a:rPr lang="en-GB" sz="2000" dirty="0" err="1" smtClean="0"/>
              <a:t>Adaptogenic</a:t>
            </a:r>
            <a:r>
              <a:rPr lang="en-GB" sz="2000" dirty="0" smtClean="0"/>
              <a:t>).</a:t>
            </a:r>
          </a:p>
          <a:p>
            <a:pPr algn="ctr" eaLnBrk="1" hangingPunct="1">
              <a:lnSpc>
                <a:spcPct val="80000"/>
              </a:lnSpc>
              <a:spcAft>
                <a:spcPct val="40000"/>
              </a:spcAft>
              <a:buClr>
                <a:srgbClr val="FF0000"/>
              </a:buClr>
              <a:buSzPct val="70000"/>
              <a:buFont typeface="Arial" charset="0"/>
              <a:buNone/>
            </a:pPr>
            <a:r>
              <a:rPr lang="en-GB" sz="2000" b="1" i="1" dirty="0" err="1" smtClean="0"/>
              <a:t>Rasayan</a:t>
            </a:r>
            <a:r>
              <a:rPr lang="en-GB" sz="2000" b="1" i="1" dirty="0" smtClean="0"/>
              <a:t> acts at the sub-cellular level.</a:t>
            </a:r>
          </a:p>
          <a:p>
            <a:pPr eaLnBrk="1" hangingPunct="1"/>
            <a:endParaRPr lang="en-US" sz="2000" dirty="0" smtClean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2995109"/>
            <a:ext cx="1117600" cy="6858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latin typeface="+mj-lt"/>
                <a:ea typeface="+mj-ea"/>
                <a:cs typeface="+mj-cs"/>
              </a:rPr>
              <a:t>R</a:t>
            </a:r>
            <a:br>
              <a:rPr lang="en-US" sz="2800" b="1" dirty="0">
                <a:latin typeface="+mj-lt"/>
                <a:ea typeface="+mj-ea"/>
                <a:cs typeface="+mj-cs"/>
              </a:rPr>
            </a:br>
            <a:r>
              <a:rPr lang="en-US" sz="2800" b="1" dirty="0">
                <a:latin typeface="+mj-lt"/>
                <a:ea typeface="+mj-ea"/>
                <a:cs typeface="+mj-cs"/>
              </a:rPr>
              <a:t>A</a:t>
            </a:r>
            <a:br>
              <a:rPr lang="en-US" sz="2800" b="1" dirty="0">
                <a:latin typeface="+mj-lt"/>
                <a:ea typeface="+mj-ea"/>
                <a:cs typeface="+mj-cs"/>
              </a:rPr>
            </a:br>
            <a:r>
              <a:rPr lang="en-US" sz="2800" b="1" dirty="0">
                <a:latin typeface="+mj-lt"/>
                <a:ea typeface="+mj-ea"/>
                <a:cs typeface="+mj-cs"/>
              </a:rPr>
              <a:t>S</a:t>
            </a:r>
            <a:br>
              <a:rPr lang="en-US" sz="2800" b="1" dirty="0">
                <a:latin typeface="+mj-lt"/>
                <a:ea typeface="+mj-ea"/>
                <a:cs typeface="+mj-cs"/>
              </a:rPr>
            </a:br>
            <a:r>
              <a:rPr lang="en-US" sz="2800" b="1" dirty="0">
                <a:latin typeface="+mj-lt"/>
                <a:ea typeface="+mj-ea"/>
                <a:cs typeface="+mj-cs"/>
              </a:rPr>
              <a:t>A</a:t>
            </a:r>
            <a:br>
              <a:rPr lang="en-US" sz="2800" b="1" dirty="0">
                <a:latin typeface="+mj-lt"/>
                <a:ea typeface="+mj-ea"/>
                <a:cs typeface="+mj-cs"/>
              </a:rPr>
            </a:br>
            <a:r>
              <a:rPr lang="en-US" sz="2800" b="1" dirty="0">
                <a:latin typeface="+mj-lt"/>
                <a:ea typeface="+mj-ea"/>
                <a:cs typeface="+mj-cs"/>
              </a:rPr>
              <a:t>Y</a:t>
            </a:r>
            <a:br>
              <a:rPr lang="en-US" sz="2800" b="1" dirty="0">
                <a:latin typeface="+mj-lt"/>
                <a:ea typeface="+mj-ea"/>
                <a:cs typeface="+mj-cs"/>
              </a:rPr>
            </a:br>
            <a:r>
              <a:rPr lang="en-US" sz="2800" b="1" dirty="0">
                <a:latin typeface="+mj-lt"/>
                <a:ea typeface="+mj-ea"/>
                <a:cs typeface="+mj-cs"/>
              </a:rPr>
              <a:t>A</a:t>
            </a:r>
            <a:br>
              <a:rPr lang="en-US" sz="2800" b="1" dirty="0">
                <a:latin typeface="+mj-lt"/>
                <a:ea typeface="+mj-ea"/>
                <a:cs typeface="+mj-cs"/>
              </a:rPr>
            </a:br>
            <a:r>
              <a:rPr lang="en-US" sz="2800" b="1" dirty="0">
                <a:latin typeface="+mj-lt"/>
                <a:ea typeface="+mj-ea"/>
                <a:cs typeface="+mj-cs"/>
              </a:rPr>
              <a:t>N</a:t>
            </a:r>
            <a:br>
              <a:rPr lang="en-US" sz="2800" b="1" dirty="0">
                <a:latin typeface="+mj-lt"/>
                <a:ea typeface="+mj-ea"/>
                <a:cs typeface="+mj-cs"/>
              </a:rPr>
            </a:br>
            <a:r>
              <a:rPr lang="en-US" sz="2800" b="1" dirty="0">
                <a:latin typeface="+mj-lt"/>
                <a:ea typeface="+mj-ea"/>
                <a:cs typeface="+mj-cs"/>
              </a:rPr>
              <a:t> </a:t>
            </a:r>
            <a:br>
              <a:rPr lang="en-US" sz="2800" b="1" dirty="0">
                <a:latin typeface="+mj-lt"/>
                <a:ea typeface="+mj-ea"/>
                <a:cs typeface="+mj-cs"/>
              </a:rPr>
            </a:br>
            <a:r>
              <a:rPr lang="en-US" sz="2800" b="1" dirty="0">
                <a:latin typeface="+mj-lt"/>
                <a:ea typeface="+mj-ea"/>
                <a:cs typeface="+mj-cs"/>
              </a:rPr>
              <a:t>A</a:t>
            </a:r>
            <a:br>
              <a:rPr lang="en-US" sz="2800" b="1" dirty="0">
                <a:latin typeface="+mj-lt"/>
                <a:ea typeface="+mj-ea"/>
                <a:cs typeface="+mj-cs"/>
              </a:rPr>
            </a:br>
            <a:r>
              <a:rPr lang="en-US" sz="2800" b="1" dirty="0">
                <a:latin typeface="+mj-lt"/>
                <a:ea typeface="+mj-ea"/>
                <a:cs typeface="+mj-cs"/>
              </a:rPr>
              <a:t>C</a:t>
            </a:r>
            <a:br>
              <a:rPr lang="en-US" sz="2800" b="1" dirty="0">
                <a:latin typeface="+mj-lt"/>
                <a:ea typeface="+mj-ea"/>
                <a:cs typeface="+mj-cs"/>
              </a:rPr>
            </a:br>
            <a:r>
              <a:rPr lang="en-US" sz="2800" b="1" dirty="0">
                <a:latin typeface="+mj-lt"/>
                <a:ea typeface="+mj-ea"/>
                <a:cs typeface="+mj-cs"/>
              </a:rPr>
              <a:t>T</a:t>
            </a:r>
            <a:br>
              <a:rPr lang="en-US" sz="2800" b="1" dirty="0">
                <a:latin typeface="+mj-lt"/>
                <a:ea typeface="+mj-ea"/>
                <a:cs typeface="+mj-cs"/>
              </a:rPr>
            </a:br>
            <a:r>
              <a:rPr lang="en-US" sz="2800" b="1" dirty="0">
                <a:latin typeface="+mj-lt"/>
                <a:ea typeface="+mj-ea"/>
                <a:cs typeface="+mj-cs"/>
              </a:rPr>
              <a:t>I</a:t>
            </a:r>
            <a:br>
              <a:rPr lang="en-US" sz="2800" b="1" dirty="0">
                <a:latin typeface="+mj-lt"/>
                <a:ea typeface="+mj-ea"/>
                <a:cs typeface="+mj-cs"/>
              </a:rPr>
            </a:br>
            <a:r>
              <a:rPr lang="en-US" sz="2800" b="1" dirty="0">
                <a:latin typeface="+mj-lt"/>
                <a:ea typeface="+mj-ea"/>
                <a:cs typeface="+mj-cs"/>
              </a:rPr>
              <a:t>O</a:t>
            </a:r>
            <a:br>
              <a:rPr lang="en-US" sz="2800" b="1" dirty="0">
                <a:latin typeface="+mj-lt"/>
                <a:ea typeface="+mj-ea"/>
                <a:cs typeface="+mj-cs"/>
              </a:rPr>
            </a:br>
            <a:r>
              <a:rPr lang="en-US" sz="2800" b="1" dirty="0">
                <a:latin typeface="+mj-lt"/>
                <a:ea typeface="+mj-ea"/>
                <a:cs typeface="+mj-cs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41166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ayuryoga.co.uk/media/k2/items/cache/01f1a05053c6242fcfa23075e5b963c1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23330"/>
            <a:ext cx="12207631" cy="593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632" y="34613"/>
            <a:ext cx="12192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Stencil" pitchFamily="82" charset="0"/>
              </a:rPr>
              <a:t>Body nourishment</a:t>
            </a:r>
            <a:endParaRPr lang="en-US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Stencil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25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14601"/>
            <a:ext cx="9245600" cy="4343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" y="1365376"/>
            <a:ext cx="12191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Stencil" pitchFamily="82" charset="0"/>
              </a:rPr>
              <a:t>R a s a y a n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Stencil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4000" y="2710190"/>
            <a:ext cx="406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7030A0"/>
                </a:solidFill>
                <a:latin typeface="Stencil" pitchFamily="82" charset="0"/>
              </a:rPr>
              <a:t>Anti-aging</a:t>
            </a:r>
            <a:endParaRPr lang="en-US" sz="3200" dirty="0">
              <a:solidFill>
                <a:srgbClr val="7030A0"/>
              </a:solidFill>
              <a:latin typeface="Stencil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28000" y="4101409"/>
            <a:ext cx="406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Stencil" pitchFamily="82" charset="0"/>
              </a:rPr>
              <a:t>Anti-oxidant</a:t>
            </a:r>
            <a:endParaRPr lang="en-US" sz="3200" dirty="0">
              <a:solidFill>
                <a:srgbClr val="FF0000"/>
              </a:solidFill>
              <a:latin typeface="Stencil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661" y="4403039"/>
            <a:ext cx="406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Stencil" pitchFamily="82" charset="0"/>
              </a:rPr>
              <a:t>Nutritive</a:t>
            </a:r>
            <a:endParaRPr lang="en-US" sz="3200" dirty="0">
              <a:solidFill>
                <a:srgbClr val="002060"/>
              </a:solidFill>
              <a:latin typeface="Stencil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49682" y="2514601"/>
            <a:ext cx="406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00B050"/>
                </a:solidFill>
                <a:latin typeface="Stencil" pitchFamily="82" charset="0"/>
              </a:rPr>
              <a:t>Imuno</a:t>
            </a:r>
            <a:r>
              <a:rPr lang="en-US" sz="3200" dirty="0" smtClean="0">
                <a:solidFill>
                  <a:srgbClr val="00B050"/>
                </a:solidFill>
                <a:latin typeface="Stencil" pitchFamily="82" charset="0"/>
              </a:rPr>
              <a:t>-modulator</a:t>
            </a:r>
            <a:endParaRPr lang="en-US" sz="3200" dirty="0">
              <a:solidFill>
                <a:srgbClr val="00B050"/>
              </a:solidFill>
              <a:latin typeface="Stencil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" y="2514601"/>
            <a:ext cx="406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0070C0"/>
                </a:solidFill>
                <a:latin typeface="Stencil" pitchFamily="82" charset="0"/>
              </a:rPr>
              <a:t>Adaptogen</a:t>
            </a:r>
            <a:endParaRPr lang="en-US" sz="3200" dirty="0">
              <a:solidFill>
                <a:srgbClr val="0070C0"/>
              </a:solidFill>
              <a:latin typeface="Stencil" pitchFamily="8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" y="36512"/>
            <a:ext cx="121919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“Even the incurable diseases </a:t>
            </a:r>
            <a:r>
              <a:rPr lang="en-US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respond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well through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rasayan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chikitsa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.”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Dhalana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2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12177485" cy="4419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" y="0"/>
            <a:ext cx="12192000" cy="2819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943" y="2079227"/>
            <a:ext cx="12177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Stencil" pitchFamily="82" charset="0"/>
              </a:rPr>
              <a:t>Health connects us all</a:t>
            </a:r>
            <a:endParaRPr lang="en-US" sz="4000" dirty="0">
              <a:solidFill>
                <a:schemeClr val="bg1"/>
              </a:solidFill>
              <a:latin typeface="Stencil" pitchFamily="82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7426"/>
            <a:ext cx="12243371" cy="790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3" descr="http://www.myvestige.com/user/images/vestige-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"/>
            <a:ext cx="1324947" cy="98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759" y="38659"/>
            <a:ext cx="3292448" cy="662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0088"/>
            <a:ext cx="12192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RASAYAN - Science of Anti-Aging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032" y="1393357"/>
            <a:ext cx="4539935" cy="32281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65894" y="4305631"/>
            <a:ext cx="6926106" cy="25523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M-Tech Gardens Sweet Rare&quot; Noni Fruit Plant&quot; Cheese Fruits 1 Healthy Live  Plant : Amazon.in: Garden &amp; Outdoo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69" y="1235765"/>
            <a:ext cx="2998172" cy="29981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5 Ways To Use Aloe Vera Gel For Skin and Hair | Femina.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305631"/>
            <a:ext cx="5467740" cy="25523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uy Organic Spirulina Powder Online - Nutty Yog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8908" y="1022593"/>
            <a:ext cx="2887663" cy="28876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#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9634" y="1545612"/>
            <a:ext cx="1008458" cy="1461796"/>
          </a:xfrm>
          <a:prstGeom prst="rect">
            <a:avLst/>
          </a:prstGeom>
          <a:noFill/>
        </p:spPr>
      </p:pic>
      <p:pic>
        <p:nvPicPr>
          <p:cNvPr id="9" name="Picture 2" descr="#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24022" y="2120776"/>
            <a:ext cx="902625" cy="1773264"/>
          </a:xfrm>
          <a:prstGeom prst="rect">
            <a:avLst/>
          </a:prstGeom>
          <a:noFill/>
        </p:spPr>
      </p:pic>
      <p:pic>
        <p:nvPicPr>
          <p:cNvPr id="10" name="Picture 2" descr="VESTIGE AMLA CAPSULES 60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91" y="4898929"/>
            <a:ext cx="1083511" cy="192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Vestige Aloe Vera 60 Capsules at Rs 300/bottle | Aloe Vera Capsules | ID:  1954954258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34" y="5238220"/>
            <a:ext cx="705984" cy="12501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#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312739" y="2010797"/>
            <a:ext cx="1089196" cy="14481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985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8854" name="Picture 6" descr="http://4.bp.blogspot.com/_D7fZcxqNwmY/TObBy0O62wI/AAAAAAAAABA/6AL3IOyzZg4/s1600/diet-and-fitness-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38100"/>
            <a:ext cx="4662465" cy="247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04801" y="2438400"/>
          <a:ext cx="11684001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143"/>
                <a:gridCol w="1669143"/>
                <a:gridCol w="1669143"/>
                <a:gridCol w="1669143"/>
                <a:gridCol w="1669143"/>
                <a:gridCol w="1669143"/>
                <a:gridCol w="1669143"/>
              </a:tblGrid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Mon</a:t>
                      </a:r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Tue</a:t>
                      </a:r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Wed</a:t>
                      </a:r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Thu</a:t>
                      </a:r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Fri</a:t>
                      </a:r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Sat</a:t>
                      </a:r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Sun</a:t>
                      </a:r>
                      <a:endParaRPr lang="en-US" sz="2800" dirty="0"/>
                    </a:p>
                  </a:txBody>
                  <a:tcPr marL="121920" marR="121920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265714" y="80088"/>
            <a:ext cx="892628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365</a:t>
            </a: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days Anti-Aging</a:t>
            </a:r>
          </a:p>
          <a:p>
            <a:pPr algn="ctr">
              <a:defRPr/>
            </a:pP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 descr="#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1233" y="2990092"/>
            <a:ext cx="1279979" cy="2514601"/>
          </a:xfrm>
          <a:prstGeom prst="rect">
            <a:avLst/>
          </a:prstGeom>
          <a:noFill/>
        </p:spPr>
      </p:pic>
      <p:pic>
        <p:nvPicPr>
          <p:cNvPr id="20484" name="Picture 4" descr="#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5405" y="3931298"/>
            <a:ext cx="1787330" cy="2590800"/>
          </a:xfrm>
          <a:prstGeom prst="rect">
            <a:avLst/>
          </a:prstGeom>
          <a:noFill/>
        </p:spPr>
      </p:pic>
      <p:pic>
        <p:nvPicPr>
          <p:cNvPr id="20486" name="Picture 6" descr="#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38999" y="4267200"/>
            <a:ext cx="1948673" cy="2590800"/>
          </a:xfrm>
          <a:prstGeom prst="rect">
            <a:avLst/>
          </a:prstGeom>
          <a:noFill/>
        </p:spPr>
      </p:pic>
      <p:pic>
        <p:nvPicPr>
          <p:cNvPr id="2050" name="Picture 2" descr="VESTIGE AMLA CAPSULES 60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803" y="2935359"/>
            <a:ext cx="1474107" cy="262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estige Aloe Vera 60 Capsules at Rs 300/bottle | Aloe Vera Capsules | ID:  1954954258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121" y="4124236"/>
            <a:ext cx="1411968" cy="25003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65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ibmsystemsmag.com/getattachment/70c996ee-cfc4-425e-83c3-2554e874c3e1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78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5265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" y="1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Stencil" pitchFamily="82" charset="0"/>
              </a:rPr>
              <a:t>R a s a y a n   e f </a:t>
            </a:r>
            <a:r>
              <a:rPr lang="en-US" sz="4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Stencil" pitchFamily="82" charset="0"/>
              </a:rPr>
              <a:t>f</a:t>
            </a:r>
            <a:r>
              <a:rPr lang="en-US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Stencil" pitchFamily="82" charset="0"/>
              </a:rPr>
              <a:t> e c t…   </a:t>
            </a:r>
            <a:endParaRPr lang="en-US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Stencil" pitchFamily="82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796" y="657476"/>
            <a:ext cx="3110204" cy="6233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306" y="769442"/>
            <a:ext cx="2617646" cy="60885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00" y="769442"/>
            <a:ext cx="1625600" cy="1219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62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7" name="Picture 3" descr="E:\VIDEO ONLEY\PB1501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9592" y="683087"/>
            <a:ext cx="4899607" cy="6174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02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7601" y="683088"/>
            <a:ext cx="5223068" cy="6174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1" y="1"/>
            <a:ext cx="121919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Stencil" pitchFamily="82" charset="0"/>
              </a:rPr>
              <a:t>R a s a y a n   e f </a:t>
            </a:r>
            <a:r>
              <a:rPr lang="en-US" sz="4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Stencil" pitchFamily="82" charset="0"/>
              </a:rPr>
              <a:t>f</a:t>
            </a:r>
            <a:r>
              <a:rPr lang="en-US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Stencil" pitchFamily="82" charset="0"/>
              </a:rPr>
              <a:t> e c t…   </a:t>
            </a:r>
            <a:endParaRPr lang="en-US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Stencil" pitchFamily="82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838200"/>
            <a:ext cx="1625600" cy="1219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20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Posters\Sandeep Deshpande Tesitimoni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1" y="0"/>
            <a:ext cx="9639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http://www.winningteam.in/images/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600" y="-4296"/>
            <a:ext cx="2946400" cy="58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27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1" y="0"/>
            <a:ext cx="7355292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648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pire State Building to light up; Indian flag to be hoisted at Times  Square for the first time in history on Aug 15, New York City - Times of  India Trav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1478" y="0"/>
            <a:ext cx="139834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rom India with Lo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061" y="1085850"/>
            <a:ext cx="76200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3" descr="http://www.myvestige.com/user/images/vestige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277"/>
            <a:ext cx="1324947" cy="98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703" y="243930"/>
            <a:ext cx="3609504" cy="72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0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://upload.wikimedia.org/wikipedia/commons/b/b9/Ploughed_field,_Ludgvan_-_geograph.org.uk_-_2307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825067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9812" name="Picture 4" descr="http://t0.gstatic.com/images?q=tbn:ANd9GcS7ctRbZT6ibLj6GoargI_ZjU5Fmeo00ywptwGLWR1mH2DDwPKQag&amp;t=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7960" y="0"/>
            <a:ext cx="6554041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9814" name="Picture 6" descr="http://www.tamilnet.com/img/publish/2004/08/onion_11_28286_43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3200400"/>
            <a:ext cx="579120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9816" name="Picture 8" descr="http://www.forachangingworld.com/wp-content/uploads/2010/03/IMG_0626-1600x12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3257550"/>
            <a:ext cx="6400800" cy="360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2195217" y="67270"/>
            <a:ext cx="158889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Land</a:t>
            </a:r>
          </a:p>
        </p:txBody>
      </p:sp>
      <p:sp>
        <p:nvSpPr>
          <p:cNvPr id="7" name="Rectangle 6"/>
          <p:cNvSpPr/>
          <p:nvPr/>
        </p:nvSpPr>
        <p:spPr>
          <a:xfrm>
            <a:off x="2159105" y="5782270"/>
            <a:ext cx="198182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Water</a:t>
            </a:r>
          </a:p>
        </p:txBody>
      </p:sp>
      <p:sp>
        <p:nvSpPr>
          <p:cNvPr id="8" name="Rectangle 7"/>
          <p:cNvSpPr/>
          <p:nvPr/>
        </p:nvSpPr>
        <p:spPr>
          <a:xfrm>
            <a:off x="8004159" y="152400"/>
            <a:ext cx="160492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Seed</a:t>
            </a:r>
          </a:p>
        </p:txBody>
      </p:sp>
      <p:sp>
        <p:nvSpPr>
          <p:cNvPr id="9" name="Rectangle 8"/>
          <p:cNvSpPr/>
          <p:nvPr/>
        </p:nvSpPr>
        <p:spPr>
          <a:xfrm>
            <a:off x="7851673" y="5782270"/>
            <a:ext cx="241399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n-lt"/>
                <a:cs typeface="+mn-cs"/>
              </a:rPr>
              <a:t>Climate</a:t>
            </a:r>
          </a:p>
        </p:txBody>
      </p:sp>
      <p:pic>
        <p:nvPicPr>
          <p:cNvPr id="112642" name="Picture 2" descr="http://sdhydroponics.com/resources/wp-content/uploads/2010/04/sprouting-see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36800" y="1046480"/>
            <a:ext cx="7518400" cy="46614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3A26E3-AAD8-47C2-AD99-8C8C6E2A95E1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17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http://t3.gstatic.com/images?q=tbn:ANd9GcTHVZi-L8_FWaAfryOMjYQhOyzRaBmhKHwvlCYD1FPnlSoyvUiyHQ&amp;t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892800" cy="3766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6980" name="Picture 4" descr="http://www.sciencephoto.com/image/312634/350wm/P6480127-Sperm_and_egg-SP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0"/>
            <a:ext cx="650240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64" name="Picture 6" descr="http://www.reproline.jhu.edu/english/6read/6images/Network/v17-1/mencycl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3581400"/>
            <a:ext cx="62992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6" name="Picture 10" descr="http://res.mindbodygreen.com/img/ftr/vibrant-health-woman-sala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" y="3581400"/>
            <a:ext cx="5994399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6988" name="Picture 12" descr="http://lh5.ggpht.com/_j4SmoTqBAQA/SsWLcbVS_ZI/AAAAAAAAA8g/AqmFw0v0zKE/healthy_baby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35200" y="1485900"/>
            <a:ext cx="6812149" cy="44577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2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78854" name="Picture 6" descr="http://4.bp.blogspot.com/_D7fZcxqNwmY/TObBy0O62wI/AAAAAAAAABA/6AL3IOyzZg4/s1600/diet-and-fitness-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38100"/>
            <a:ext cx="4662465" cy="247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04801" y="2438400"/>
          <a:ext cx="11684001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143"/>
                <a:gridCol w="1669143"/>
                <a:gridCol w="1669143"/>
                <a:gridCol w="1669143"/>
                <a:gridCol w="1669143"/>
                <a:gridCol w="1669143"/>
                <a:gridCol w="1669143"/>
              </a:tblGrid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Mon</a:t>
                      </a:r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Tue</a:t>
                      </a:r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Wed</a:t>
                      </a:r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Thu</a:t>
                      </a:r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Fri</a:t>
                      </a:r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Sat</a:t>
                      </a:r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Sun</a:t>
                      </a:r>
                      <a:endParaRPr lang="en-US" sz="2800" dirty="0"/>
                    </a:p>
                  </a:txBody>
                  <a:tcPr marL="121920" marR="121920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marL="121920" marR="121920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273420" y="627852"/>
            <a:ext cx="79185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Science of Anti-Aging!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 descr="#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222" y="3028191"/>
            <a:ext cx="1279979" cy="2514601"/>
          </a:xfrm>
          <a:prstGeom prst="rect">
            <a:avLst/>
          </a:prstGeom>
          <a:noFill/>
        </p:spPr>
      </p:pic>
      <p:pic>
        <p:nvPicPr>
          <p:cNvPr id="20484" name="Picture 4" descr="#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5405" y="3931298"/>
            <a:ext cx="1787330" cy="2590800"/>
          </a:xfrm>
          <a:prstGeom prst="rect">
            <a:avLst/>
          </a:prstGeom>
          <a:noFill/>
        </p:spPr>
      </p:pic>
      <p:pic>
        <p:nvPicPr>
          <p:cNvPr id="20486" name="Picture 6" descr="#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62466" y="4186088"/>
            <a:ext cx="1948673" cy="2590800"/>
          </a:xfrm>
          <a:prstGeom prst="rect">
            <a:avLst/>
          </a:prstGeom>
          <a:noFill/>
        </p:spPr>
      </p:pic>
      <p:pic>
        <p:nvPicPr>
          <p:cNvPr id="2050" name="Picture 2" descr="VESTIGE AMLA CAPSULES 60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073" y="2935359"/>
            <a:ext cx="1474107" cy="262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estige Aloe Vera 60 Capsules at Rs 300/bottle | Aloe Vera Capsules | ID:  1954954258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509" y="4186088"/>
            <a:ext cx="1411968" cy="25003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02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ndian Sunset Pictures | Download Free Images on Unspla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53338" y="5382204"/>
            <a:ext cx="76386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Stencil" pitchFamily="82" charset="0"/>
              </a:rPr>
              <a:t>We are the sunrise people,</a:t>
            </a:r>
          </a:p>
          <a:p>
            <a:pPr algn="ctr"/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Stencil" pitchFamily="82" charset="0"/>
              </a:rPr>
              <a:t>Good morning is our song!</a:t>
            </a:r>
            <a:endParaRPr lang="en-US" sz="4000" dirty="0">
              <a:solidFill>
                <a:schemeClr val="accent2">
                  <a:lumMod val="50000"/>
                </a:schemeClr>
              </a:solidFill>
              <a:latin typeface="Stencil" pitchFamily="82" charset="0"/>
            </a:endParaRPr>
          </a:p>
        </p:txBody>
      </p:sp>
      <p:pic>
        <p:nvPicPr>
          <p:cNvPr id="4" name="Picture 13" descr="http://www.myvestige.com/user/images/vestige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277"/>
            <a:ext cx="1324947" cy="98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703" y="243930"/>
            <a:ext cx="3609504" cy="72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ndian Flag PNG HD images, Indonesia Flag Free Download - Free Transparent  PNG Log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0913"/>
            <a:ext cx="5187821" cy="365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89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</TotalTime>
  <Words>277</Words>
  <Application>Microsoft Office PowerPoint</Application>
  <PresentationFormat>Custom</PresentationFormat>
  <Paragraphs>88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Immunity</dc:title>
  <dc:creator>pallavi chobhe</dc:creator>
  <cp:lastModifiedBy>User</cp:lastModifiedBy>
  <cp:revision>105</cp:revision>
  <dcterms:created xsi:type="dcterms:W3CDTF">2020-05-01T10:09:32Z</dcterms:created>
  <dcterms:modified xsi:type="dcterms:W3CDTF">2022-07-19T11:46:14Z</dcterms:modified>
</cp:coreProperties>
</file>